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04" r:id="rId4"/>
    <p:sldMasterId id="2147483689" r:id="rId5"/>
  </p:sldMasterIdLst>
  <p:notesMasterIdLst>
    <p:notesMasterId r:id="rId22"/>
  </p:notesMasterIdLst>
  <p:handoutMasterIdLst>
    <p:handoutMasterId r:id="rId23"/>
  </p:handoutMasterIdLst>
  <p:sldIdLst>
    <p:sldId id="266" r:id="rId6"/>
    <p:sldId id="448" r:id="rId7"/>
    <p:sldId id="449" r:id="rId8"/>
    <p:sldId id="447" r:id="rId9"/>
    <p:sldId id="450" r:id="rId10"/>
    <p:sldId id="451" r:id="rId11"/>
    <p:sldId id="452" r:id="rId12"/>
    <p:sldId id="453" r:id="rId13"/>
    <p:sldId id="454" r:id="rId14"/>
    <p:sldId id="461" r:id="rId15"/>
    <p:sldId id="455" r:id="rId16"/>
    <p:sldId id="456" r:id="rId17"/>
    <p:sldId id="457" r:id="rId18"/>
    <p:sldId id="458" r:id="rId19"/>
    <p:sldId id="459" r:id="rId20"/>
    <p:sldId id="460" r:id="rId21"/>
  </p:sldIdLst>
  <p:sldSz cx="12192000" cy="6858000"/>
  <p:notesSz cx="6858000" cy="9144000"/>
  <p:embeddedFontLst>
    <p:embeddedFont>
      <p:font typeface="ALS Schlange sans" panose="020B0604020202020204" charset="0"/>
      <p:regular r:id="rId24"/>
    </p:embeddedFont>
    <p:embeddedFont>
      <p:font typeface="ALS Schlange sans_a1qa" panose="020B0604020202020204" charset="-52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Wingdings 2" panose="05020102010507070707" pitchFamily="18" charset="2"/>
      <p:regular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mitry T" initials="DT [7]" lastIdx="1" clrIdx="6"/>
  <p:cmAuthor id="1" name="Dmitry T" initials="DT" lastIdx="1" clrIdx="0"/>
  <p:cmAuthor id="8" name="Dmitry T" initials="DT [8]" lastIdx="1" clrIdx="7"/>
  <p:cmAuthor id="2" name="Dmitry T" initials="DT [2]" lastIdx="1" clrIdx="1"/>
  <p:cmAuthor id="9" name="Dmitry T" initials="DT [9]" lastIdx="1" clrIdx="8"/>
  <p:cmAuthor id="3" name="Dmitry T" initials="DT [3]" lastIdx="1" clrIdx="2"/>
  <p:cmAuthor id="4" name="Dmitry T" initials="DT [4]" lastIdx="1" clrIdx="3"/>
  <p:cmAuthor id="5" name="Dmitry T" initials="DT [5]" lastIdx="1" clrIdx="4"/>
  <p:cmAuthor id="6" name="Dmitry T" initials="DT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377B8"/>
    <a:srgbClr val="E06CFD"/>
    <a:srgbClr val="1E85E9"/>
    <a:srgbClr val="8671F3"/>
    <a:srgbClr val="F165A6"/>
    <a:srgbClr val="FFBEE8"/>
    <a:srgbClr val="1689CA"/>
    <a:srgbClr val="2E75B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7" autoAdjust="0"/>
    <p:restoredTop sz="96395" autoAdjust="0"/>
  </p:normalViewPr>
  <p:slideViewPr>
    <p:cSldViewPr snapToGrid="0">
      <p:cViewPr varScale="1">
        <p:scale>
          <a:sx n="83" d="100"/>
          <a:sy n="83" d="100"/>
        </p:scale>
        <p:origin x="56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709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Google Chrome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Лист1!$A$2:$A$15</c:f>
              <c:numCache>
                <c:formatCode>General</c:formatCode>
                <c:ptCount val="14"/>
              </c:numCache>
            </c:numRef>
          </c:cat>
          <c:val>
            <c:numRef>
              <c:f>Лист1!$B$2:$B$15</c:f>
              <c:numCache>
                <c:formatCode>General</c:formatCode>
                <c:ptCount val="14"/>
                <c:pt idx="0">
                  <c:v>28</c:v>
                </c:pt>
                <c:pt idx="1">
                  <c:v>27</c:v>
                </c:pt>
                <c:pt idx="2">
                  <c:v>28</c:v>
                </c:pt>
                <c:pt idx="3">
                  <c:v>27</c:v>
                </c:pt>
                <c:pt idx="4">
                  <c:v>27</c:v>
                </c:pt>
                <c:pt idx="5">
                  <c:v>25</c:v>
                </c:pt>
                <c:pt idx="6">
                  <c:v>25</c:v>
                </c:pt>
                <c:pt idx="7">
                  <c:v>27</c:v>
                </c:pt>
                <c:pt idx="8">
                  <c:v>27</c:v>
                </c:pt>
                <c:pt idx="9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14-4FC2-9494-D5EE68AE8D1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Mozilla Firefox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Лист1!$A$2:$A$15</c:f>
              <c:numCache>
                <c:formatCode>General</c:formatCode>
                <c:ptCount val="14"/>
              </c:numCache>
            </c:numRef>
          </c:cat>
          <c:val>
            <c:numRef>
              <c:f>Лист1!$C$2:$C$15</c:f>
              <c:numCache>
                <c:formatCode>General</c:formatCode>
                <c:ptCount val="14"/>
                <c:pt idx="0">
                  <c:v>48</c:v>
                </c:pt>
                <c:pt idx="1">
                  <c:v>48</c:v>
                </c:pt>
                <c:pt idx="2">
                  <c:v>46</c:v>
                </c:pt>
                <c:pt idx="3">
                  <c:v>46</c:v>
                </c:pt>
                <c:pt idx="4">
                  <c:v>55</c:v>
                </c:pt>
                <c:pt idx="5">
                  <c:v>54</c:v>
                </c:pt>
                <c:pt idx="6">
                  <c:v>54</c:v>
                </c:pt>
                <c:pt idx="7">
                  <c:v>53</c:v>
                </c:pt>
                <c:pt idx="8">
                  <c:v>53</c:v>
                </c:pt>
                <c:pt idx="9">
                  <c:v>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14-4FC2-9494-D5EE68AE8D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0442560"/>
        <c:axId val="580440208"/>
      </c:lineChart>
      <c:catAx>
        <c:axId val="58044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580440208"/>
        <c:crosses val="autoZero"/>
        <c:auto val="1"/>
        <c:lblAlgn val="ctr"/>
        <c:lblOffset val="100"/>
        <c:noMultiLvlLbl val="0"/>
      </c:catAx>
      <c:valAx>
        <c:axId val="58044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58044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BY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8384C-D6CF-440C-976E-62316EF89980}" type="datetimeFigureOut">
              <a:rPr lang="ru-RU" smtClean="0"/>
              <a:pPr/>
              <a:t>24.01.2022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9A46E-BBD1-434D-8A80-8BAAC83E5F9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5570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53EAA-5B7D-5040-8238-55CA9682F1D3}" type="datetimeFigureOut">
              <a:rPr lang="en-US" smtClean="0"/>
              <a:pPr/>
              <a:t>1/24/2022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F87A9-00CF-9840-BC4C-C29CE4D5D8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07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F87A9-00CF-9840-BC4C-C29CE4D5D8A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9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160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809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26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304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37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592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02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6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47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59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630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8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461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83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86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му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672591" y="3537364"/>
            <a:ext cx="3600000" cy="19349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50"/>
              </a:lnSpc>
              <a:spcBef>
                <a:spcPts val="825"/>
              </a:spcBef>
              <a:buClr>
                <a:srgbClr val="1E85E9"/>
              </a:buClr>
              <a:buSzPct val="120000"/>
              <a:buFontTx/>
              <a:buNone/>
              <a:tabLst/>
              <a:defRPr sz="1150" baseline="0">
                <a:solidFill>
                  <a:schemeClr val="bg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Summary</a:t>
            </a:r>
          </a:p>
        </p:txBody>
      </p:sp>
      <p:pic>
        <p:nvPicPr>
          <p:cNvPr id="1026" name="Picture 2" descr="\\saturn.srv.design.ru\GrafDesign\_projects\A1QA\Work\Proposal\word\A1QA-Logo-onblack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501" y="332781"/>
            <a:ext cx="205910" cy="385200"/>
          </a:xfrm>
          <a:prstGeom prst="rect">
            <a:avLst/>
          </a:prstGeom>
          <a:noFill/>
        </p:spPr>
      </p:pic>
      <p:sp>
        <p:nvSpPr>
          <p:cNvPr id="1029" name="Rectangle 5"/>
          <p:cNvSpPr>
            <a:spLocks noChangeArrowheads="1"/>
          </p:cNvSpPr>
          <p:nvPr userDrawn="1"/>
        </p:nvSpPr>
        <p:spPr bwMode="auto">
          <a:xfrm rot="16200000">
            <a:off x="1605144" y="2897647"/>
            <a:ext cx="19050" cy="147312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1"/>
          </p:nvPr>
        </p:nvSpPr>
        <p:spPr>
          <a:xfrm>
            <a:off x="6837363" y="1309688"/>
            <a:ext cx="4476750" cy="4476750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801324" y="402833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83810" y="457187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819458" y="2497755"/>
            <a:ext cx="5485807" cy="695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900"/>
              </a:lnSpc>
              <a:spcBef>
                <a:spcPts val="0"/>
              </a:spcBef>
              <a:buFontTx/>
              <a:buNone/>
              <a:defRPr sz="5000">
                <a:solidFill>
                  <a:schemeClr val="bg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918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Основной шаблон (вторая и последующие страницы раздела, таблиц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аблица 16"/>
          <p:cNvSpPr>
            <a:spLocks noGrp="1"/>
          </p:cNvSpPr>
          <p:nvPr>
            <p:ph type="tbl" sz="quarter" idx="14"/>
          </p:nvPr>
        </p:nvSpPr>
        <p:spPr>
          <a:xfrm>
            <a:off x="876300" y="1690578"/>
            <a:ext cx="10477500" cy="4357798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2100"/>
              </a:lnSpc>
              <a:defRPr sz="19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Основной шаблон (первая страница раздела, с фотографие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16" name="Рисунок 15"/>
          <p:cNvSpPr>
            <a:spLocks noGrp="1"/>
          </p:cNvSpPr>
          <p:nvPr>
            <p:ph type="pic" sz="quarter" idx="14"/>
          </p:nvPr>
        </p:nvSpPr>
        <p:spPr>
          <a:xfrm>
            <a:off x="8052178" y="1282535"/>
            <a:ext cx="3268800" cy="4770391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6969907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1870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58586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noProof="0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Основной шаблон (остальные страницы раздел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6" name="Текст 23"/>
          <p:cNvSpPr>
            <a:spLocks noGrp="1"/>
          </p:cNvSpPr>
          <p:nvPr>
            <p:ph type="body" sz="quarter" idx="20" hasCustomPrompt="1"/>
          </p:nvPr>
        </p:nvSpPr>
        <p:spPr>
          <a:xfrm>
            <a:off x="8054100" y="4151953"/>
            <a:ext cx="3286800" cy="19076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lang="ru-RU" sz="1150" kern="1200" dirty="0" smtClean="0">
                <a:solidFill>
                  <a:schemeClr val="tx1"/>
                </a:solidFill>
                <a:latin typeface="ALS Schlange sans_a1qa" panose="02000506030000020004" pitchFamily="50" charset="-52"/>
                <a:ea typeface="+mn-ea"/>
                <a:cs typeface="+mn-cs"/>
              </a:defRPr>
            </a:lvl1pPr>
            <a:lvl2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lang="ru-RU" sz="1150" kern="1200" dirty="0" smtClean="0">
                <a:solidFill>
                  <a:schemeClr val="tx1"/>
                </a:solidFill>
                <a:latin typeface="ALS Schlange sans" pitchFamily="50" charset="0"/>
                <a:ea typeface="+mn-ea"/>
                <a:cs typeface="+mn-cs"/>
              </a:defRPr>
            </a:lvl2pPr>
            <a:lvl3pPr marL="1778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177800" algn="l"/>
              </a:tabLst>
              <a:defRPr lang="ru-RU" sz="1150" kern="1200" dirty="0" smtClean="0">
                <a:solidFill>
                  <a:schemeClr val="tx1"/>
                </a:solidFill>
                <a:latin typeface="ALS Schlange sans" pitchFamily="50" charset="0"/>
                <a:ea typeface="+mn-ea"/>
                <a:cs typeface="+mn-cs"/>
              </a:defRPr>
            </a:lvl3pPr>
            <a:lvl4pPr marL="3556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355600" algn="l"/>
              </a:tabLst>
              <a:defRPr lang="ru-RU" sz="1150" kern="1200" dirty="0" smtClean="0">
                <a:solidFill>
                  <a:schemeClr val="tx1"/>
                </a:solidFill>
                <a:latin typeface="ALS Schlange sans" pitchFamily="50" charset="0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25" name="Текст 23"/>
          <p:cNvSpPr>
            <a:spLocks noGrp="1"/>
          </p:cNvSpPr>
          <p:nvPr>
            <p:ph type="body" sz="quarter" idx="19" hasCustomPrompt="1"/>
          </p:nvPr>
        </p:nvSpPr>
        <p:spPr>
          <a:xfrm>
            <a:off x="875377" y="1272275"/>
            <a:ext cx="3286800" cy="4762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sz="1150">
                <a:latin typeface="ALS Schlange sans_a1qa" panose="02000506030000020004" pitchFamily="50" charset="-52"/>
              </a:defRPr>
            </a:lvl1pPr>
            <a:lvl2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sz="1150">
                <a:latin typeface="ALS Schlange sans" pitchFamily="50" charset="0"/>
              </a:defRPr>
            </a:lvl2pPr>
            <a:lvl3pPr marL="1778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177800" algn="l"/>
              </a:tabLst>
              <a:defRPr sz="1150">
                <a:latin typeface="ALS Schlange sans" pitchFamily="50" charset="0"/>
              </a:defRPr>
            </a:lvl3pPr>
            <a:lvl4pPr marL="3556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355600" algn="l"/>
              </a:tabLst>
              <a:defRPr sz="1150">
                <a:latin typeface="ALS Schlange sans" pitchFamily="50" charset="0"/>
              </a:defRPr>
            </a:lvl4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18" hasCustomPrompt="1"/>
          </p:nvPr>
        </p:nvSpPr>
        <p:spPr>
          <a:xfrm>
            <a:off x="4448816" y="1283648"/>
            <a:ext cx="3286800" cy="4762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lang="en-US" sz="1150" kern="1200" dirty="0" smtClean="0">
                <a:solidFill>
                  <a:schemeClr val="tx1"/>
                </a:solidFill>
                <a:latin typeface="ALS Schlange sans_a1qa" panose="02000506030000020004" pitchFamily="50" charset="-52"/>
                <a:ea typeface="+mn-ea"/>
                <a:cs typeface="+mn-cs"/>
              </a:defRPr>
            </a:lvl1pPr>
            <a:lvl2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sz="1150">
                <a:latin typeface="ALS Schlange sans" pitchFamily="50" charset="0"/>
              </a:defRPr>
            </a:lvl2pPr>
            <a:lvl3pPr marL="1778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177800" algn="l"/>
              </a:tabLst>
              <a:defRPr sz="1150">
                <a:latin typeface="ALS Schlange sans" pitchFamily="50" charset="0"/>
              </a:defRPr>
            </a:lvl3pPr>
            <a:lvl4pPr marL="3556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355600" algn="l"/>
              </a:tabLst>
              <a:defRPr sz="1150">
                <a:latin typeface="ALS Schlange sans" pitchFamily="50" charset="0"/>
              </a:defRPr>
            </a:lvl4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8" name="Рисунок 17"/>
          <p:cNvSpPr>
            <a:spLocks noGrp="1"/>
          </p:cNvSpPr>
          <p:nvPr>
            <p:ph type="pic" sz="quarter" idx="16"/>
          </p:nvPr>
        </p:nvSpPr>
        <p:spPr>
          <a:xfrm>
            <a:off x="8065117" y="1270000"/>
            <a:ext cx="3268800" cy="2691360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Картинка светлая (на весь слайд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12" name="Рисунок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29537" y="1186023"/>
            <a:ext cx="7261840" cy="55865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solidFill>
                  <a:schemeClr val="tx1"/>
                </a:solidFill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solidFill>
                <a:schemeClr val="tx1"/>
              </a:solidFill>
              <a:latin typeface="ALS Schlange sans_a1qa" panose="02000506030000020004" pitchFamily="50" charset="-52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1870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0918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Картинка маленькая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/>
          <p:cNvSpPr>
            <a:spLocks noGrp="1"/>
          </p:cNvSpPr>
          <p:nvPr>
            <p:ph type="pic" sz="quarter" idx="14"/>
          </p:nvPr>
        </p:nvSpPr>
        <p:spPr>
          <a:xfrm>
            <a:off x="4461467" y="3536950"/>
            <a:ext cx="6882807" cy="2522538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pic>
        <p:nvPicPr>
          <p:cNvPr id="9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29537" y="1186023"/>
            <a:ext cx="7283105" cy="55865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solidFill>
                  <a:schemeClr val="tx1"/>
                </a:solidFill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solidFill>
                <a:schemeClr val="tx1"/>
              </a:solidFill>
              <a:latin typeface="ALS Schlange sans_a1qa" panose="02000506030000020004" pitchFamily="50" charset="-52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1870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0918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Шму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saturn.srv.design.ru\GrafDesign\_projects\A1QA\Work\Proposal\word\A1QA-Logo-onblack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501" y="332781"/>
            <a:ext cx="205910" cy="385200"/>
          </a:xfrm>
          <a:prstGeom prst="rect">
            <a:avLst/>
          </a:prstGeom>
          <a:noFill/>
        </p:spPr>
      </p:pic>
      <p:sp>
        <p:nvSpPr>
          <p:cNvPr id="10" name="Рисунок 9"/>
          <p:cNvSpPr>
            <a:spLocks noGrp="1"/>
          </p:cNvSpPr>
          <p:nvPr>
            <p:ph type="pic" sz="quarter" idx="11"/>
          </p:nvPr>
        </p:nvSpPr>
        <p:spPr>
          <a:xfrm>
            <a:off x="6837363" y="1309688"/>
            <a:ext cx="4476750" cy="4476750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801324" y="402833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83810" y="457187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819458" y="2459655"/>
            <a:ext cx="5485807" cy="16646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4900"/>
              </a:lnSpc>
              <a:spcBef>
                <a:spcPts val="0"/>
              </a:spcBef>
              <a:buFontTx/>
              <a:buNone/>
              <a:defRPr sz="5000">
                <a:solidFill>
                  <a:schemeClr val="bg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771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шаблон Страница с черным бло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5400032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6334125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742780" y="-43130"/>
            <a:ext cx="4515356" cy="693563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solidFill>
                  <a:schemeClr val="bg1"/>
                </a:solidFill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solidFill>
                <a:schemeClr val="bg1"/>
              </a:solidFill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сновной шаблон (первая страница раздел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8" y="1131925"/>
            <a:ext cx="10545725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58586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noProof="0" dirty="0"/>
              <a:t>Enter your text here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055934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299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сновной шаблон (первая страница раздела) Ненумерованный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58586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85725" marR="0" indent="0" algn="l" defTabSz="914400" rtl="0" eaLnBrk="1" fontAlgn="auto" latinLnBrk="0" hangingPunct="1">
              <a:lnSpc>
                <a:spcPts val="1650"/>
              </a:lnSpc>
              <a:spcBef>
                <a:spcPts val="825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15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85725" indent="-85725">
              <a:buClr>
                <a:schemeClr val="tx1"/>
              </a:buClr>
              <a:buFont typeface="Arial" pitchFamily="34" charset="0"/>
              <a:buChar char="•"/>
            </a:pPr>
            <a:r>
              <a:rPr lang="en-US" noProof="0" dirty="0"/>
              <a:t>Item1 level 1</a:t>
            </a:r>
            <a:endParaRPr lang="ru-RU" dirty="0"/>
          </a:p>
          <a:p>
            <a:pPr marL="180975" marR="0" lvl="0" indent="-95250" algn="l" defTabSz="914400" rtl="0" eaLnBrk="1" fontAlgn="auto" latinLnBrk="0" hangingPunct="1">
              <a:lnSpc>
                <a:spcPts val="1650"/>
              </a:lnSpc>
              <a:spcBef>
                <a:spcPts val="825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Item 1</a:t>
            </a:r>
            <a:r>
              <a:rPr lang="ru-RU" dirty="0"/>
              <a:t> </a:t>
            </a:r>
            <a:r>
              <a:rPr lang="en-US" dirty="0"/>
              <a:t>level 2 </a:t>
            </a:r>
            <a:endParaRPr lang="ru-RU" dirty="0"/>
          </a:p>
          <a:p>
            <a:pPr marL="361950" indent="-180975">
              <a:buClr>
                <a:schemeClr val="tx1"/>
              </a:buClr>
              <a:buFont typeface="Symbol" pitchFamily="18" charset="2"/>
              <a:buChar char=""/>
            </a:pPr>
            <a:r>
              <a:rPr lang="en-US" dirty="0"/>
              <a:t>Item 1 level 3</a:t>
            </a:r>
            <a:endParaRPr lang="ru-RU" dirty="0"/>
          </a:p>
          <a:p>
            <a:pPr marL="85725" indent="-85725">
              <a:buClr>
                <a:schemeClr val="tx1"/>
              </a:buClr>
              <a:buFont typeface="Arial" pitchFamily="34" charset="0"/>
              <a:buChar char="•"/>
            </a:pPr>
            <a:r>
              <a:rPr lang="en-US" noProof="0" dirty="0"/>
              <a:t>Item</a:t>
            </a:r>
            <a:r>
              <a:rPr lang="ru-RU" noProof="0" dirty="0"/>
              <a:t> 2 </a:t>
            </a:r>
            <a:r>
              <a:rPr lang="en-US" noProof="0" dirty="0"/>
              <a:t>level 1</a:t>
            </a:r>
            <a:endParaRPr lang="ru-RU" dirty="0"/>
          </a:p>
          <a:p>
            <a:pPr marL="85725" indent="-85725">
              <a:buClr>
                <a:schemeClr val="tx1"/>
              </a:buClr>
              <a:buFont typeface="Arial" pitchFamily="34" charset="0"/>
              <a:buChar char="•"/>
            </a:pPr>
            <a:r>
              <a:rPr lang="en-US" noProof="0" dirty="0"/>
              <a:t>Item </a:t>
            </a:r>
            <a:r>
              <a:rPr lang="ru-RU" noProof="0" dirty="0"/>
              <a:t>3</a:t>
            </a:r>
            <a:r>
              <a:rPr lang="en-US" noProof="0" dirty="0"/>
              <a:t> level 1</a:t>
            </a:r>
            <a:endParaRPr lang="ru-RU" dirty="0"/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endParaRPr lang="ru-RU" dirty="0"/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endParaRPr lang="ru-RU" dirty="0"/>
          </a:p>
          <a:p>
            <a:pPr lvl="0"/>
            <a:endParaRPr lang="ru-RU" noProof="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055934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Основной шаблон (первая страница раздела, если много текст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1870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58586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noProof="0" dirty="0"/>
              <a:t>Enter your text here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055934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Основной шаблон (первая страница раздела, таблиц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аблица 16"/>
          <p:cNvSpPr>
            <a:spLocks noGrp="1"/>
          </p:cNvSpPr>
          <p:nvPr>
            <p:ph type="tbl" sz="quarter" idx="14"/>
          </p:nvPr>
        </p:nvSpPr>
        <p:spPr>
          <a:xfrm>
            <a:off x="876300" y="3524250"/>
            <a:ext cx="10477500" cy="2524125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Основной шаблон (первая страница раздела, таблица + текст 1 колонк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аблица 16"/>
          <p:cNvSpPr>
            <a:spLocks noGrp="1"/>
          </p:cNvSpPr>
          <p:nvPr>
            <p:ph type="tbl" sz="quarter" idx="14"/>
          </p:nvPr>
        </p:nvSpPr>
        <p:spPr>
          <a:xfrm>
            <a:off x="876300" y="3524250"/>
            <a:ext cx="6867525" cy="2524125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055934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Основной шаблон (первая страница раздела,таблица + текст 2 колонк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аблица 16"/>
          <p:cNvSpPr>
            <a:spLocks noGrp="1"/>
          </p:cNvSpPr>
          <p:nvPr>
            <p:ph type="tbl" sz="quarter" idx="14"/>
          </p:nvPr>
        </p:nvSpPr>
        <p:spPr>
          <a:xfrm>
            <a:off x="876301" y="3524250"/>
            <a:ext cx="3276600" cy="2524125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58586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noProof="0" dirty="0"/>
              <a:t>Enter your text here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055934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-1" y="0"/>
            <a:ext cx="932142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812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23" r:id="rId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 2" panose="05020102010507070707" pitchFamily="18" charset="2"/>
        <a:buChar char="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2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24" r:id="rId2"/>
    <p:sldLayoutId id="2147483719" r:id="rId3"/>
    <p:sldLayoutId id="2147483700" r:id="rId4"/>
    <p:sldLayoutId id="2147483710" r:id="rId5"/>
    <p:sldLayoutId id="2147483711" r:id="rId6"/>
    <p:sldLayoutId id="2147483712" r:id="rId7"/>
    <p:sldLayoutId id="2147483718" r:id="rId8"/>
    <p:sldLayoutId id="2147483701" r:id="rId9"/>
    <p:sldLayoutId id="2147483702" r:id="rId10"/>
    <p:sldLayoutId id="2147483716" r:id="rId11"/>
    <p:sldLayoutId id="214748371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 2" panose="05020102010507070707" pitchFamily="18" charset="2"/>
        <a:buChar char="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/>
          <p:cNvSpPr>
            <a:spLocks noGrp="1"/>
          </p:cNvSpPr>
          <p:nvPr>
            <p:ph type="body" sz="quarter" idx="13"/>
          </p:nvPr>
        </p:nvSpPr>
        <p:spPr>
          <a:xfrm>
            <a:off x="7312320" y="271457"/>
            <a:ext cx="7200000" cy="170886"/>
          </a:xfrm>
        </p:spPr>
        <p:txBody>
          <a:bodyPr/>
          <a:lstStyle/>
          <a:p>
            <a:r>
              <a:rPr lang="ru-RU" altLang="ru-RU" sz="2000" dirty="0">
                <a:sym typeface="Calibri" panose="020F0502020204030204" pitchFamily="34" charset="0"/>
              </a:rPr>
              <a:t>Кафедра ПИКС</a:t>
            </a:r>
            <a:endParaRPr lang="ru-RU" altLang="ru-RU" sz="5000" dirty="0"/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14"/>
          </p:nvPr>
        </p:nvSpPr>
        <p:spPr>
          <a:xfrm>
            <a:off x="489527" y="271457"/>
            <a:ext cx="6158490" cy="2556850"/>
          </a:xfrm>
          <a:solidFill>
            <a:schemeClr val="tx1"/>
          </a:solidFill>
        </p:spPr>
        <p:txBody>
          <a:bodyPr/>
          <a:lstStyle/>
          <a:p>
            <a:r>
              <a:rPr lang="ru-RU" sz="2800" dirty="0"/>
              <a:t>Библиотека «</a:t>
            </a:r>
            <a:r>
              <a:rPr lang="en-US" sz="2800" dirty="0"/>
              <a:t>k</a:t>
            </a:r>
            <a:r>
              <a:rPr lang="ru-RU" sz="2800" dirty="0" err="1"/>
              <a:t>bv-testdriver</a:t>
            </a:r>
            <a:r>
              <a:rPr lang="ru-RU" sz="2800" dirty="0"/>
              <a:t>» </a:t>
            </a:r>
            <a:br>
              <a:rPr lang="ru-RU" sz="2800" dirty="0"/>
            </a:br>
            <a:r>
              <a:rPr lang="ru-RU" sz="2800" dirty="0"/>
              <a:t>на базе </a:t>
            </a:r>
            <a:r>
              <a:rPr lang="ru-RU" sz="2800" dirty="0" err="1"/>
              <a:t>Selenium</a:t>
            </a:r>
            <a:r>
              <a:rPr lang="ru-RU" sz="2800" dirty="0"/>
              <a:t> </a:t>
            </a:r>
            <a:r>
              <a:rPr lang="ru-RU" sz="2800" dirty="0" err="1"/>
              <a:t>Webdriver</a:t>
            </a:r>
            <a:r>
              <a:rPr lang="ru-RU" sz="2800" dirty="0"/>
              <a:t> </a:t>
            </a:r>
            <a:br>
              <a:rPr lang="ru-RU" sz="2800" dirty="0"/>
            </a:br>
            <a:r>
              <a:rPr lang="ru-RU" sz="2800" dirty="0"/>
              <a:t>для автоматизации тестирования</a:t>
            </a:r>
            <a:br>
              <a:rPr lang="ru-RU" sz="2800" dirty="0"/>
            </a:br>
            <a:r>
              <a:rPr lang="ru-RU" sz="2800" dirty="0"/>
              <a:t>UI и API веб-сайтов</a:t>
            </a:r>
          </a:p>
        </p:txBody>
      </p:sp>
      <p:sp>
        <p:nvSpPr>
          <p:cNvPr id="24" name="Текст 23"/>
          <p:cNvSpPr>
            <a:spLocks noGrp="1"/>
          </p:cNvSpPr>
          <p:nvPr>
            <p:ph type="body" idx="10"/>
          </p:nvPr>
        </p:nvSpPr>
        <p:spPr>
          <a:xfrm>
            <a:off x="631250" y="3888509"/>
            <a:ext cx="5827421" cy="2052493"/>
          </a:xfrm>
        </p:spPr>
        <p:txBody>
          <a:bodyPr/>
          <a:lstStyle/>
          <a:p>
            <a:pPr>
              <a:lnSpc>
                <a:spcPct val="107000"/>
              </a:lnSpc>
              <a:buSzPts val="2400"/>
            </a:pPr>
            <a:r>
              <a:rPr lang="ru-RU" altLang="ru-RU" sz="1600" dirty="0"/>
              <a:t>Выполнил студент группы 883871</a:t>
            </a:r>
          </a:p>
          <a:p>
            <a:pPr>
              <a:lnSpc>
                <a:spcPct val="107000"/>
              </a:lnSpc>
              <a:buSzPts val="2400"/>
            </a:pPr>
            <a:r>
              <a:rPr lang="ru-RU" altLang="ru-RU" sz="1600" dirty="0"/>
              <a:t>БУЛЫШКИН Кирилл Викторович</a:t>
            </a:r>
          </a:p>
          <a:p>
            <a:pPr>
              <a:lnSpc>
                <a:spcPct val="107000"/>
              </a:lnSpc>
              <a:buSzPts val="1800"/>
            </a:pPr>
            <a:endParaRPr lang="ru-RU" altLang="ru-RU" sz="1600" dirty="0"/>
          </a:p>
          <a:p>
            <a:pPr>
              <a:lnSpc>
                <a:spcPct val="107000"/>
              </a:lnSpc>
              <a:buSzPts val="2400"/>
            </a:pPr>
            <a:r>
              <a:rPr lang="ru-RU" altLang="ru-RU" sz="1600" dirty="0"/>
              <a:t>Научный руководитель – проректор по учебной работе, </a:t>
            </a:r>
            <a:br>
              <a:rPr lang="ru-RU" altLang="ru-RU" sz="1600" dirty="0"/>
            </a:br>
            <a:r>
              <a:rPr lang="ru-RU" altLang="ru-RU" sz="1600" dirty="0" err="1"/>
              <a:t>канд.тех.наук</a:t>
            </a:r>
            <a:r>
              <a:rPr lang="ru-RU" altLang="ru-RU" sz="1600" dirty="0"/>
              <a:t>, доцент кафедры ПИКС </a:t>
            </a:r>
            <a:endParaRPr lang="ru-RU" altLang="ru-RU" sz="1600" dirty="0">
              <a:solidFill>
                <a:srgbClr val="548135"/>
              </a:solidFill>
            </a:endParaRPr>
          </a:p>
          <a:p>
            <a:pPr>
              <a:lnSpc>
                <a:spcPct val="107000"/>
              </a:lnSpc>
              <a:buSzPts val="2400"/>
            </a:pPr>
            <a:r>
              <a:rPr lang="ru-RU" altLang="ru-RU" sz="1600" dirty="0"/>
              <a:t>ШНЕЙДЕРОВ Евгений Николаевич</a:t>
            </a:r>
          </a:p>
          <a:p>
            <a:pPr marL="0" indent="0">
              <a:tabLst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6ED429-D3E1-44D5-BE3F-4060164423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206" r="32666" b="-206"/>
          <a:stretch/>
        </p:blipFill>
        <p:spPr>
          <a:xfrm>
            <a:off x="6837363" y="1309688"/>
            <a:ext cx="5077546" cy="4476750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45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59" y="354564"/>
            <a:ext cx="11507566" cy="558652"/>
          </a:xfrm>
        </p:spPr>
        <p:txBody>
          <a:bodyPr/>
          <a:lstStyle/>
          <a:p>
            <a:pPr algn="ctr"/>
            <a:r>
              <a:rPr lang="ru-RU" sz="3600" dirty="0"/>
              <a:t>Видеозапись работы библиотеки</a:t>
            </a:r>
            <a:endParaRPr lang="en-US" sz="36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+ запись работы программы">
            <a:hlinkClick r:id="" action="ppaction://media"/>
            <a:extLst>
              <a:ext uri="{FF2B5EF4-FFF2-40B4-BE49-F238E27FC236}">
                <a16:creationId xmlns:a16="http://schemas.microsoft.com/office/drawing/2014/main" id="{720BA889-CB70-46FE-BB8D-F1C220FCA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874998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1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E0606D-4749-4E53-8A78-A36FE65B9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244" y="0"/>
            <a:ext cx="952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6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7C98CD-E295-4A59-8562-62256ACAF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90" y="0"/>
            <a:ext cx="944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5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67E001-C286-49CC-854A-E8B4D1C6C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5" y="0"/>
            <a:ext cx="10002371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E35F80-D2F5-4E1E-908F-0660AAB3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12" y="0"/>
            <a:ext cx="8416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429468-292E-4C1B-8CB9-61672B3C36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97" y="0"/>
            <a:ext cx="9000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0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2B5330-ECF0-4637-A830-C4A6E497C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4" y="0"/>
            <a:ext cx="9097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0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1496416"/>
            <a:ext cx="10515600" cy="1088164"/>
          </a:xfrm>
        </p:spPr>
        <p:txBody>
          <a:bodyPr/>
          <a:lstStyle/>
          <a:p>
            <a:r>
              <a:rPr lang="ru-RU" sz="3600" dirty="0"/>
              <a:t>Актуальность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выбранной темы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324762" y="3154101"/>
            <a:ext cx="7303111" cy="254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dirty="0">
                <a:latin typeface="ALS Schlange sans_a1qa" panose="020B0604020202020204" charset="-52"/>
              </a:rPr>
              <a:t>На текущий момент времени автоматизация</a:t>
            </a:r>
            <a:br>
              <a:rPr lang="en-US" dirty="0">
                <a:latin typeface="ALS Schlange sans_a1qa" panose="020B0604020202020204" charset="-52"/>
              </a:rPr>
            </a:br>
            <a:r>
              <a:rPr lang="ru-RU" dirty="0">
                <a:latin typeface="ALS Schlange sans_a1qa" panose="020B0604020202020204" charset="-52"/>
              </a:rPr>
              <a:t>тестирования является одним из наиболее</a:t>
            </a:r>
            <a:br>
              <a:rPr lang="en-US" dirty="0">
                <a:latin typeface="ALS Schlange sans_a1qa" panose="020B0604020202020204" charset="-52"/>
              </a:rPr>
            </a:br>
            <a:r>
              <a:rPr lang="ru-RU" dirty="0">
                <a:latin typeface="ALS Schlange sans_a1qa" panose="020B0604020202020204" charset="-52"/>
              </a:rPr>
              <a:t>бурно развивающихся направлений </a:t>
            </a:r>
            <a:r>
              <a:rPr lang="en-US" dirty="0">
                <a:latin typeface="ALS Schlange sans_a1qa" panose="020B0604020202020204" charset="-52"/>
              </a:rPr>
              <a:t> </a:t>
            </a:r>
            <a:r>
              <a:rPr lang="ru-RU" dirty="0">
                <a:latin typeface="ALS Schlange sans_a1qa" panose="020B0604020202020204" charset="-52"/>
              </a:rPr>
              <a:t>в </a:t>
            </a:r>
            <a:r>
              <a:rPr lang="en-US" dirty="0">
                <a:latin typeface="ALS Schlange sans_a1qa" panose="020B0604020202020204" charset="-52"/>
              </a:rPr>
              <a:t>IT</a:t>
            </a:r>
            <a:r>
              <a:rPr lang="ru-RU" dirty="0">
                <a:latin typeface="ALS Schlange sans_a1qa" panose="020B0604020202020204" charset="-52"/>
              </a:rPr>
              <a:t>-индустрии.</a:t>
            </a:r>
            <a:br>
              <a:rPr lang="ru-RU" dirty="0">
                <a:latin typeface="ALS Schlange sans_a1qa" panose="020B0604020202020204" charset="-52"/>
              </a:rPr>
            </a:br>
            <a:br>
              <a:rPr lang="en-US" dirty="0">
                <a:latin typeface="ALS Schlange sans_a1qa" panose="020B0604020202020204" charset="-52"/>
              </a:rPr>
            </a:br>
            <a:r>
              <a:rPr lang="ru-RU" dirty="0">
                <a:latin typeface="ALS Schlange sans_a1qa" panose="020B0604020202020204" charset="-52"/>
              </a:rPr>
              <a:t>Качество разрабатываемых продуктов является крайне важным моментом, по причине высокой конкурентности рынка.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S Schlange sans_a1qa" panose="020B0604020202020204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9EA212-812F-4BC7-BFE2-2AC922F3A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52" y="137499"/>
            <a:ext cx="6428442" cy="3431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12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1496416"/>
            <a:ext cx="10515600" cy="1088164"/>
          </a:xfrm>
        </p:spPr>
        <p:txBody>
          <a:bodyPr/>
          <a:lstStyle/>
          <a:p>
            <a:r>
              <a:rPr lang="ru-RU" sz="3600" dirty="0"/>
              <a:t>Функциональность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разрабатываемой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библиотеки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5052" y="3429000"/>
            <a:ext cx="7384001" cy="296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Работа с графическими элементами веб-страниц.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Проверка корректности функционирования веб-страниц.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Возможность взаимодействия с программируемыми интерфейсами приложений.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Возможность репрезентации итогов проведенных тестов     помощью отчетов по результатам тестирования.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Наличие подсистемы мониторинга работы библиотеки.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C637AE-9BE3-42D5-B1FB-9CB5513F3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53" y="122047"/>
            <a:ext cx="6241354" cy="3395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885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762960"/>
            <a:ext cx="10515600" cy="558652"/>
          </a:xfrm>
        </p:spPr>
        <p:txBody>
          <a:bodyPr/>
          <a:lstStyle/>
          <a:p>
            <a:r>
              <a:rPr lang="ru-RU" sz="3600" dirty="0"/>
              <a:t>Технологии и инструменты, применяемые при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 разработке библиотеки</a:t>
            </a:r>
            <a:endParaRPr lang="en-US" sz="36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CE0AD27-4CBB-403C-8036-6339AD4A6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2" y="1828799"/>
            <a:ext cx="3111712" cy="177812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D14AD31-6A9C-4EE0-91F7-19F186B58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54" y="4066859"/>
            <a:ext cx="5234709" cy="199355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00A3E59-AD11-472A-8268-65B83FB6D6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9" t="10222" r="33125" b="10931"/>
          <a:stretch/>
        </p:blipFill>
        <p:spPr>
          <a:xfrm>
            <a:off x="4546877" y="1614113"/>
            <a:ext cx="1527584" cy="220749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3E60F62-AFAA-4F8A-BB27-2FBBA7CB3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61" y="1415488"/>
            <a:ext cx="6251376" cy="260474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7433A76-4FAA-4B43-B3CA-6DD2558EB0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61" y="3821604"/>
            <a:ext cx="5751064" cy="22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824611"/>
            <a:ext cx="10515600" cy="1088164"/>
          </a:xfrm>
        </p:spPr>
        <p:txBody>
          <a:bodyPr/>
          <a:lstStyle/>
          <a:p>
            <a:r>
              <a:rPr lang="ru-RU" sz="3600" dirty="0"/>
              <a:t>Алгоритм взаимодействия пользователя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с разрабатываемой библиотекой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5052" y="2239402"/>
            <a:ext cx="7384001" cy="379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Предполагаемый пользователь (тестировщик), будет </a:t>
            </a:r>
            <a:r>
              <a:rPr lang="ru-RU" dirty="0">
                <a:highlight>
                  <a:srgbClr val="FFFFFF"/>
                </a:highlight>
                <a:latin typeface="ALS Schlange sans_a1qa" panose="020B0604020202020204" charset="-52"/>
              </a:rPr>
              <a:t>взаимодействовать с разрабатываемой </a:t>
            </a:r>
            <a:r>
              <a:rPr lang="ru-RU" dirty="0">
                <a:latin typeface="ALS Schlange sans_a1qa" panose="020B0604020202020204" charset="-52"/>
              </a:rPr>
              <a:t>библиотекой из консоли используемой среды разработки.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Для запуска тестов достаточно будет ввести команду </a:t>
            </a:r>
            <a:r>
              <a:rPr lang="en-US" dirty="0" err="1">
                <a:latin typeface="ALS Schlange sans_a1qa" panose="020B0604020202020204" charset="-52"/>
              </a:rPr>
              <a:t>npm</a:t>
            </a:r>
            <a:r>
              <a:rPr lang="en-US" dirty="0">
                <a:latin typeface="ALS Schlange sans_a1qa" panose="020B0604020202020204" charset="-52"/>
              </a:rPr>
              <a:t> test</a:t>
            </a:r>
            <a:r>
              <a:rPr lang="ru-RU" dirty="0">
                <a:latin typeface="ALS Schlange sans_a1qa" panose="020B0604020202020204" charset="-52"/>
              </a:rPr>
              <a:t>, </a:t>
            </a:r>
            <a:br>
              <a:rPr lang="ru-RU" dirty="0">
                <a:latin typeface="ALS Schlange sans_a1qa" panose="020B0604020202020204" charset="-52"/>
              </a:rPr>
            </a:br>
            <a:r>
              <a:rPr lang="ru-RU" dirty="0">
                <a:latin typeface="ALS Schlange sans_a1qa" panose="020B0604020202020204" charset="-52"/>
              </a:rPr>
              <a:t>после чего будет произведено открытие браузера и выполнение тестовых сценариев.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Результаты выполнения тестов будут выведены в консоль.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Также пользователь имеет возможность просмотра отчета по результатам выполнения тестов.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EBD3A5-2A3A-4CA6-8493-2176797E3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33" y="2239402"/>
            <a:ext cx="4481175" cy="2623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14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824611"/>
            <a:ext cx="10515600" cy="326572"/>
          </a:xfrm>
        </p:spPr>
        <p:txBody>
          <a:bodyPr/>
          <a:lstStyle/>
          <a:p>
            <a:r>
              <a:rPr lang="ru-RU" sz="3600" dirty="0"/>
              <a:t>Управление библиотекой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D0D79F-C1DD-4A09-93F3-841408D43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372" y="1452623"/>
            <a:ext cx="5032951" cy="39527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FE84F5-226F-4851-B456-D3C3A5B86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0" y="1452623"/>
            <a:ext cx="6902472" cy="395275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E8469DB-0AA2-42C3-B410-05FE1EE79794}"/>
              </a:ext>
            </a:extLst>
          </p:cNvPr>
          <p:cNvSpPr txBox="1">
            <a:spLocks/>
          </p:cNvSpPr>
          <p:nvPr/>
        </p:nvSpPr>
        <p:spPr>
          <a:xfrm>
            <a:off x="-178406" y="5706817"/>
            <a:ext cx="6641320" cy="183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1900" kern="1200" baseline="0">
                <a:solidFill>
                  <a:schemeClr val="tx1"/>
                </a:solidFill>
                <a:latin typeface="ALS Schlange sans_a1qa" panose="02000506030000020004" pitchFamily="50" charset="-52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/>
              <a:t>Пример автоматизированных тестов, созданных с помощью библиотеки</a:t>
            </a:r>
            <a:br>
              <a:rPr lang="en-US" sz="2400" dirty="0"/>
            </a:br>
            <a:r>
              <a:rPr lang="ru-RU" sz="2400" dirty="0"/>
              <a:t>«</a:t>
            </a:r>
            <a:r>
              <a:rPr lang="en-US" sz="2400" dirty="0" err="1"/>
              <a:t>kbv-testdriver</a:t>
            </a:r>
            <a:r>
              <a:rPr lang="ru-RU" sz="2400" dirty="0"/>
              <a:t>»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CF4454-E0E6-4475-A51C-27F164822F32}"/>
              </a:ext>
            </a:extLst>
          </p:cNvPr>
          <p:cNvSpPr txBox="1">
            <a:spLocks/>
          </p:cNvSpPr>
          <p:nvPr/>
        </p:nvSpPr>
        <p:spPr>
          <a:xfrm>
            <a:off x="7076372" y="5706817"/>
            <a:ext cx="3877519" cy="642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1900" kern="1200" baseline="0">
                <a:solidFill>
                  <a:schemeClr val="tx1"/>
                </a:solidFill>
                <a:latin typeface="ALS Schlange sans_a1qa" panose="02000506030000020004" pitchFamily="50" charset="-52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/>
              <a:t>Пример отчета по результатам</a:t>
            </a:r>
            <a:br>
              <a:rPr lang="ru-RU" sz="2400" dirty="0"/>
            </a:br>
            <a:r>
              <a:rPr lang="ru-RU" sz="2400" dirty="0"/>
              <a:t>выполнения тестов</a:t>
            </a:r>
          </a:p>
        </p:txBody>
      </p:sp>
    </p:spTree>
    <p:extLst>
      <p:ext uri="{BB962C8B-B14F-4D97-AF65-F5344CB8AC3E}">
        <p14:creationId xmlns:p14="http://schemas.microsoft.com/office/powerpoint/2010/main" val="9480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0527"/>
            <a:ext cx="11083725" cy="326572"/>
          </a:xfrm>
        </p:spPr>
        <p:txBody>
          <a:bodyPr/>
          <a:lstStyle/>
          <a:p>
            <a:r>
              <a:rPr lang="ru-RU" sz="3600" dirty="0"/>
              <a:t>Оценка временных показателей работы библиотеки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8469DB-0AA2-42C3-B410-05FE1EE79794}"/>
              </a:ext>
            </a:extLst>
          </p:cNvPr>
          <p:cNvSpPr txBox="1">
            <a:spLocks/>
          </p:cNvSpPr>
          <p:nvPr/>
        </p:nvSpPr>
        <p:spPr>
          <a:xfrm>
            <a:off x="7905509" y="1900076"/>
            <a:ext cx="4664597" cy="3265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1900" kern="1200" baseline="0">
                <a:solidFill>
                  <a:schemeClr val="tx1"/>
                </a:solidFill>
                <a:latin typeface="ALS Schlange sans_a1qa" panose="02000506030000020004" pitchFamily="50" charset="-52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/>
              <a:t>Временные показатели тестовых прогонов</a:t>
            </a:r>
            <a:br>
              <a:rPr lang="ru-RU" sz="2400" dirty="0"/>
            </a:br>
            <a:r>
              <a:rPr lang="ru-RU" sz="2400" dirty="0"/>
              <a:t>веб-сервиса</a:t>
            </a:r>
            <a:br>
              <a:rPr lang="ru-RU" sz="2400" dirty="0"/>
            </a:br>
            <a:r>
              <a:rPr lang="ru-RU" sz="2400" dirty="0"/>
              <a:t>«http://the-internet.herokuapp.com»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CF4454-E0E6-4475-A51C-27F164822F32}"/>
              </a:ext>
            </a:extLst>
          </p:cNvPr>
          <p:cNvSpPr txBox="1">
            <a:spLocks/>
          </p:cNvSpPr>
          <p:nvPr/>
        </p:nvSpPr>
        <p:spPr>
          <a:xfrm>
            <a:off x="8044405" y="4615405"/>
            <a:ext cx="3877519" cy="642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1900" kern="1200" baseline="0">
                <a:solidFill>
                  <a:schemeClr val="tx1"/>
                </a:solidFill>
                <a:latin typeface="ALS Schlange sans_a1qa" panose="02000506030000020004" pitchFamily="50" charset="-52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/>
              <a:t>График, отображающий временные показатели</a:t>
            </a:r>
            <a:br>
              <a:rPr lang="ru-RU" sz="2400" dirty="0"/>
            </a:br>
            <a:r>
              <a:rPr lang="ru-RU" sz="2400" dirty="0"/>
              <a:t> при выполнении тестовых сценариев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BE82AB0-91A8-425A-9121-23305D2EF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439583"/>
              </p:ext>
            </p:extLst>
          </p:nvPr>
        </p:nvGraphicFramePr>
        <p:xfrm>
          <a:off x="270075" y="975948"/>
          <a:ext cx="7427093" cy="2676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4876">
                  <a:extLst>
                    <a:ext uri="{9D8B030D-6E8A-4147-A177-3AD203B41FA5}">
                      <a16:colId xmlns:a16="http://schemas.microsoft.com/office/drawing/2014/main" val="1875561015"/>
                    </a:ext>
                  </a:extLst>
                </a:gridCol>
                <a:gridCol w="505906">
                  <a:extLst>
                    <a:ext uri="{9D8B030D-6E8A-4147-A177-3AD203B41FA5}">
                      <a16:colId xmlns:a16="http://schemas.microsoft.com/office/drawing/2014/main" val="672966398"/>
                    </a:ext>
                  </a:extLst>
                </a:gridCol>
                <a:gridCol w="564285">
                  <a:extLst>
                    <a:ext uri="{9D8B030D-6E8A-4147-A177-3AD203B41FA5}">
                      <a16:colId xmlns:a16="http://schemas.microsoft.com/office/drawing/2014/main" val="1552049703"/>
                    </a:ext>
                  </a:extLst>
                </a:gridCol>
                <a:gridCol w="674757">
                  <a:extLst>
                    <a:ext uri="{9D8B030D-6E8A-4147-A177-3AD203B41FA5}">
                      <a16:colId xmlns:a16="http://schemas.microsoft.com/office/drawing/2014/main" val="2499317685"/>
                    </a:ext>
                  </a:extLst>
                </a:gridCol>
                <a:gridCol w="674757">
                  <a:extLst>
                    <a:ext uri="{9D8B030D-6E8A-4147-A177-3AD203B41FA5}">
                      <a16:colId xmlns:a16="http://schemas.microsoft.com/office/drawing/2014/main" val="2461773508"/>
                    </a:ext>
                  </a:extLst>
                </a:gridCol>
                <a:gridCol w="674757">
                  <a:extLst>
                    <a:ext uri="{9D8B030D-6E8A-4147-A177-3AD203B41FA5}">
                      <a16:colId xmlns:a16="http://schemas.microsoft.com/office/drawing/2014/main" val="4231474232"/>
                    </a:ext>
                  </a:extLst>
                </a:gridCol>
                <a:gridCol w="675551">
                  <a:extLst>
                    <a:ext uri="{9D8B030D-6E8A-4147-A177-3AD203B41FA5}">
                      <a16:colId xmlns:a16="http://schemas.microsoft.com/office/drawing/2014/main" val="670285949"/>
                    </a:ext>
                  </a:extLst>
                </a:gridCol>
                <a:gridCol w="675551">
                  <a:extLst>
                    <a:ext uri="{9D8B030D-6E8A-4147-A177-3AD203B41FA5}">
                      <a16:colId xmlns:a16="http://schemas.microsoft.com/office/drawing/2014/main" val="2821671957"/>
                    </a:ext>
                  </a:extLst>
                </a:gridCol>
                <a:gridCol w="675551">
                  <a:extLst>
                    <a:ext uri="{9D8B030D-6E8A-4147-A177-3AD203B41FA5}">
                      <a16:colId xmlns:a16="http://schemas.microsoft.com/office/drawing/2014/main" val="1904932536"/>
                    </a:ext>
                  </a:extLst>
                </a:gridCol>
                <a:gridCol w="675551">
                  <a:extLst>
                    <a:ext uri="{9D8B030D-6E8A-4147-A177-3AD203B41FA5}">
                      <a16:colId xmlns:a16="http://schemas.microsoft.com/office/drawing/2014/main" val="2567474847"/>
                    </a:ext>
                  </a:extLst>
                </a:gridCol>
                <a:gridCol w="675551">
                  <a:extLst>
                    <a:ext uri="{9D8B030D-6E8A-4147-A177-3AD203B41FA5}">
                      <a16:colId xmlns:a16="http://schemas.microsoft.com/office/drawing/2014/main" val="3680154045"/>
                    </a:ext>
                  </a:extLst>
                </a:gridCol>
              </a:tblGrid>
              <a:tr h="7621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Итерация, номер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3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6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7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8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9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052419"/>
                  </a:ext>
                </a:extLst>
              </a:tr>
              <a:tr h="11527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Google Chrome, </a:t>
                      </a:r>
                      <a:r>
                        <a:rPr lang="ru-RU" sz="1400">
                          <a:effectLst/>
                        </a:rPr>
                        <a:t>с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28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27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28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27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27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25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25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27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27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26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598909"/>
                  </a:ext>
                </a:extLst>
              </a:tr>
              <a:tr h="7621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Mozilla Firefox, </a:t>
                      </a:r>
                      <a:r>
                        <a:rPr lang="ru-RU" sz="1400">
                          <a:effectLst/>
                        </a:rPr>
                        <a:t>с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48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48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46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46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55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54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54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53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53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51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53936"/>
                  </a:ext>
                </a:extLst>
              </a:tr>
            </a:tbl>
          </a:graphicData>
        </a:graphic>
      </p:graphicFrame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59D4E55D-CB3A-4362-BCAA-7D464B18B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986685"/>
              </p:ext>
            </p:extLst>
          </p:nvPr>
        </p:nvGraphicFramePr>
        <p:xfrm>
          <a:off x="270075" y="3657600"/>
          <a:ext cx="742709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25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1068153"/>
            <a:ext cx="10515600" cy="558652"/>
          </a:xfrm>
        </p:spPr>
        <p:txBody>
          <a:bodyPr/>
          <a:lstStyle/>
          <a:p>
            <a:r>
              <a:rPr lang="ru-RU" sz="3600" dirty="0"/>
              <a:t>Заключение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435052" y="2013822"/>
            <a:ext cx="7303111" cy="405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В ходе выполнения дипломного проекта была спроектирована</a:t>
            </a:r>
            <a:br>
              <a:rPr lang="en-US" dirty="0">
                <a:solidFill>
                  <a:srgbClr val="000000"/>
                </a:solidFill>
                <a:latin typeface="ALS Schlange sans_a1qa" panose="02000506030000020004" pitchFamily="50" charset="-52"/>
              </a:rPr>
            </a:b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и разработана библиотека «</a:t>
            </a:r>
            <a:r>
              <a:rPr lang="ru-RU" dirty="0" err="1">
                <a:solidFill>
                  <a:srgbClr val="000000"/>
                </a:solidFill>
                <a:latin typeface="ALS Schlange sans_a1qa" panose="02000506030000020004" pitchFamily="50" charset="-52"/>
              </a:rPr>
              <a:t>kbv-testdriver</a:t>
            </a: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» на базе </a:t>
            </a:r>
            <a:r>
              <a:rPr lang="ru-RU" dirty="0" err="1">
                <a:solidFill>
                  <a:srgbClr val="000000"/>
                </a:solidFill>
                <a:latin typeface="ALS Schlange sans_a1qa" panose="02000506030000020004" pitchFamily="50" charset="-52"/>
              </a:rPr>
              <a:t>Selenium</a:t>
            </a: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LS Schlange sans_a1qa" panose="02000506030000020004" pitchFamily="50" charset="-52"/>
              </a:rPr>
              <a:t>Webdriver</a:t>
            </a: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 для автоматизации тестирования</a:t>
            </a:r>
            <a:b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</a:b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UI и API веб-сайтов.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Разработанная библиотека полностью соответствует техническим и экономическим требованиям.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Разработанная библиотека полностью готова к использованию</a:t>
            </a:r>
            <a:br>
              <a:rPr lang="en-US" dirty="0">
                <a:solidFill>
                  <a:srgbClr val="000000"/>
                </a:solidFill>
                <a:latin typeface="ALS Schlange sans_a1qa" panose="02000506030000020004" pitchFamily="50" charset="-52"/>
              </a:rPr>
            </a:b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и реализации автоматизации тестирования веб-сайтов.</a:t>
            </a:r>
          </a:p>
          <a:p>
            <a:pPr lvl="0">
              <a:lnSpc>
                <a:spcPct val="150000"/>
              </a:lnSpc>
            </a:pPr>
            <a:endParaRPr lang="ru-RU" dirty="0">
              <a:solidFill>
                <a:srgbClr val="000000"/>
              </a:solidFill>
              <a:latin typeface="ALS Schlange sans_a1qa" panose="02000506030000020004" pitchFamily="50" charset="-52"/>
            </a:endParaRPr>
          </a:p>
          <a:p>
            <a:pPr lvl="0">
              <a:lnSpc>
                <a:spcPct val="150000"/>
              </a:lnSpc>
            </a:pPr>
            <a:endParaRPr lang="ru-RU" sz="1050" dirty="0">
              <a:solidFill>
                <a:srgbClr val="000000"/>
              </a:solidFill>
              <a:latin typeface="ALS Schlange sans_a1qa" panose="02000506030000020004" pitchFamily="50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EA23AC-A526-4866-AFD8-249FF844D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36" y="1626805"/>
            <a:ext cx="4386847" cy="3300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60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452" y="3429000"/>
            <a:ext cx="5991096" cy="558652"/>
          </a:xfrm>
        </p:spPr>
        <p:txBody>
          <a:bodyPr/>
          <a:lstStyle/>
          <a:p>
            <a:r>
              <a:rPr lang="ru-RU" sz="4400" dirty="0"/>
              <a:t>Спасибо за внимание!</a:t>
            </a:r>
            <a:endParaRPr lang="en-US" sz="4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1962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1QA - Шмуц">
  <a:themeElements>
    <a:clrScheme name="Custom 4">
      <a:dk1>
        <a:srgbClr val="000000"/>
      </a:dk1>
      <a:lt1>
        <a:srgbClr val="FFFFFF"/>
      </a:lt1>
      <a:dk2>
        <a:srgbClr val="1E4E79"/>
      </a:dk2>
      <a:lt2>
        <a:srgbClr val="FFFFFF"/>
      </a:lt2>
      <a:accent1>
        <a:srgbClr val="D8D8D8"/>
      </a:accent1>
      <a:accent2>
        <a:srgbClr val="C00000"/>
      </a:accent2>
      <a:accent3>
        <a:srgbClr val="44546A"/>
      </a:accent3>
      <a:accent4>
        <a:srgbClr val="FFC000"/>
      </a:accent4>
      <a:accent5>
        <a:srgbClr val="ED7D31"/>
      </a:accent5>
      <a:accent6>
        <a:srgbClr val="ADB9CA"/>
      </a:accent6>
      <a:hlink>
        <a:srgbClr val="5296D4"/>
      </a:hlink>
      <a:folHlink>
        <a:srgbClr val="ED7D31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1QA - Белый фон">
  <a:themeElements>
    <a:clrScheme name="Custom 4">
      <a:dk1>
        <a:srgbClr val="000000"/>
      </a:dk1>
      <a:lt1>
        <a:srgbClr val="FFFFFF"/>
      </a:lt1>
      <a:dk2>
        <a:srgbClr val="1E4E79"/>
      </a:dk2>
      <a:lt2>
        <a:srgbClr val="FFFFFF"/>
      </a:lt2>
      <a:accent1>
        <a:srgbClr val="D8D8D8"/>
      </a:accent1>
      <a:accent2>
        <a:srgbClr val="C00000"/>
      </a:accent2>
      <a:accent3>
        <a:srgbClr val="44546A"/>
      </a:accent3>
      <a:accent4>
        <a:srgbClr val="FFC000"/>
      </a:accent4>
      <a:accent5>
        <a:srgbClr val="ED7D31"/>
      </a:accent5>
      <a:accent6>
        <a:srgbClr val="ADB9CA"/>
      </a:accent6>
      <a:hlink>
        <a:srgbClr val="5296D4"/>
      </a:hlink>
      <a:folHlink>
        <a:srgbClr val="ED7D31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5A5CB517C5464CAB3EACE3646A977A" ma:contentTypeVersion="5" ma:contentTypeDescription="Create a new document." ma:contentTypeScope="" ma:versionID="b46b1d9f2eb6df346f42bd581988c18a">
  <xsd:schema xmlns:xsd="http://www.w3.org/2001/XMLSchema" xmlns:xs="http://www.w3.org/2001/XMLSchema" xmlns:p="http://schemas.microsoft.com/office/2006/metadata/properties" xmlns:ns1="http://schemas.microsoft.com/sharepoint/v3" xmlns:ns2="e0cbedcf-691f-4fbd-bfc6-ce0a65a9ae2a" xmlns:ns3="f2d3f06a-8706-434f-b3a3-81ac8d38f2fc" targetNamespace="http://schemas.microsoft.com/office/2006/metadata/properties" ma:root="true" ma:fieldsID="bc270e2f05763010419bf09c8435a9f5" ns1:_="" ns2:_="" ns3:_="">
    <xsd:import namespace="http://schemas.microsoft.com/sharepoint/v3"/>
    <xsd:import namespace="e0cbedcf-691f-4fbd-bfc6-ce0a65a9ae2a"/>
    <xsd:import namespace="f2d3f06a-8706-434f-b3a3-81ac8d38f2fc"/>
    <xsd:element name="properties">
      <xsd:complexType>
        <xsd:sequence>
          <xsd:element name="documentManagement">
            <xsd:complexType>
              <xsd:all>
                <xsd:element ref="ns2:Reference" minOccurs="0"/>
                <xsd:element ref="ns1:DocumentSetDescription" minOccurs="0"/>
                <xsd:element ref="ns2:NDA" minOccurs="0"/>
                <xsd:element ref="ns2:CaseStudy" minOccurs="0"/>
                <xsd:element ref="ns2:VersionDate" minOccurs="0"/>
                <xsd:element ref="ns2:ibff2b8a789f46dabc75c07298c3fd8a" minOccurs="0"/>
                <xsd:element ref="ns2:TaxCatchAll" minOccurs="0"/>
                <xsd:element ref="ns2:TaxCatchAllLabel" minOccurs="0"/>
                <xsd:element ref="ns2:ProjectCard" minOccurs="0"/>
                <xsd:element ref="ns2:k9988f1a87044c109f8169390ced837d" minOccurs="0"/>
                <xsd:element ref="ns2:b5f11ebe823b416782abdb0c2434a3fd" minOccurs="0"/>
                <xsd:element ref="ns2:abceaae9693549359491628352e5eda9" minOccurs="0"/>
                <xsd:element ref="ns2:RU_x0020_Version" minOccurs="0"/>
                <xsd:element ref="ns2:AppLink" minOccurs="0"/>
                <xsd:element ref="ns2:Screenshots" minOccurs="0"/>
                <xsd:element ref="ns2:nd40b476ddb94eb4a07a60e82c336f99" minOccurs="0"/>
                <xsd:element ref="ns2:Region" minOccurs="0"/>
                <xsd:element ref="ns2:bb8b0bd12937412eb22bf34c53c9644a" minOccurs="0"/>
                <xsd:element ref="ns2:c93d37b1193e4a9b973fb766dd2d887d" minOccurs="0"/>
                <xsd:element ref="ns2:m119f34165814fbbb548231705ba4ba0" minOccurs="0"/>
                <xsd:element ref="ns2:h7d123591eda4072892d8d0ea5880540" minOccurs="0"/>
                <xsd:element ref="ns2:g34d542b892d449ba2d3312e120102f7" minOccurs="0"/>
                <xsd:element ref="ns2:Materials_x0020_Language" minOccurs="0"/>
                <xsd:element ref="ns1:KpiDescription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etDescription" ma:index="9" nillable="true" ma:displayName="Description" ma:description="A description of the Document Set" ma:hidden="true" ma:internalName="DocumentSetDescription" ma:readOnly="false">
      <xsd:simpleType>
        <xsd:restriction base="dms:Note"/>
      </xsd:simpleType>
    </xsd:element>
    <xsd:element name="KpiDescription" ma:index="41" nillable="true" ma:displayName="Description" ma:description="The description provides information about the purpose of the goal.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bedcf-691f-4fbd-bfc6-ce0a65a9ae2a" elementFormDefault="qualified">
    <xsd:import namespace="http://schemas.microsoft.com/office/2006/documentManagement/types"/>
    <xsd:import namespace="http://schemas.microsoft.com/office/infopath/2007/PartnerControls"/>
    <xsd:element name="Reference" ma:index="8" nillable="true" ma:displayName="Reference" ma:default="No" ma:format="Dropdown" ma:internalName="Reference">
      <xsd:simpleType>
        <xsd:restriction base="dms:Choice">
          <xsd:enumeration value="Yes"/>
          <xsd:enumeration value="No"/>
        </xsd:restriction>
      </xsd:simpleType>
    </xsd:element>
    <xsd:element name="NDA" ma:index="10" nillable="true" ma:displayName="NDA" ma:default="Yes" ma:format="Dropdown" ma:internalName="NDA">
      <xsd:simpleType>
        <xsd:restriction base="dms:Choice">
          <xsd:enumeration value="Yes"/>
          <xsd:enumeration value="No"/>
        </xsd:restriction>
      </xsd:simpleType>
    </xsd:element>
    <xsd:element name="CaseStudy" ma:index="11" nillable="true" ma:displayName="Case Study" ma:default="Yes" ma:format="Dropdown" ma:internalName="CaseStudy">
      <xsd:simpleType>
        <xsd:restriction base="dms:Choice">
          <xsd:enumeration value="Yes"/>
          <xsd:enumeration value="No"/>
        </xsd:restriction>
      </xsd:simpleType>
    </xsd:element>
    <xsd:element name="VersionDate" ma:index="12" nillable="true" ma:displayName="Version Date" ma:default="[today]" ma:format="DateOnly" ma:internalName="VersionDate">
      <xsd:simpleType>
        <xsd:restriction base="dms:DateTime"/>
      </xsd:simpleType>
    </xsd:element>
    <xsd:element name="ibff2b8a789f46dabc75c07298c3fd8a" ma:index="13" nillable="true" ma:taxonomy="true" ma:internalName="ibff2b8a789f46dabc75c07298c3fd8a" ma:taxonomyFieldName="Client" ma:displayName="Client" ma:default="" ma:fieldId="{2bff2b8a-789f-46da-bc75-c07298c3fd8a}" ma:sspId="44c18ac9-03f3-4078-90eb-95fe12bf520d" ma:termSetId="67209f85-beb9-4770-be29-843205e5a9e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eb8f0bf3-c58a-4bb6-9fb4-1b40a71c4b2a}" ma:internalName="TaxCatchAll" ma:showField="CatchAllData" ma:web="e0cbedcf-691f-4fbd-bfc6-ce0a65a9ae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eb8f0bf3-c58a-4bb6-9fb4-1b40a71c4b2a}" ma:internalName="TaxCatchAllLabel" ma:readOnly="true" ma:showField="CatchAllDataLabel" ma:web="e0cbedcf-691f-4fbd-bfc6-ce0a65a9ae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rojectCard" ma:index="17" nillable="true" ma:displayName="Project Card" ma:format="Hyperlink" ma:internalName="ProjectCard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k9988f1a87044c109f8169390ced837d" ma:index="18" nillable="true" ma:taxonomy="true" ma:internalName="k9988f1a87044c109f8169390ced837d" ma:taxonomyFieldName="Services" ma:displayName="Services" ma:default="" ma:fieldId="{49988f1a-8704-4c10-9f81-69390ced837d}" ma:taxonomyMulti="true" ma:sspId="44c18ac9-03f3-4078-90eb-95fe12bf520d" ma:termSetId="f7a6b57f-d7b4-4958-aa87-b6c4233751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5f11ebe823b416782abdb0c2434a3fd" ma:index="20" nillable="true" ma:taxonomy="true" ma:internalName="b5f11ebe823b416782abdb0c2434a3fd" ma:taxonomyFieldName="Technologies" ma:displayName="Technologies" ma:default="" ma:fieldId="{b5f11ebe-823b-4167-82ab-db0c2434a3fd}" ma:taxonomyMulti="true" ma:sspId="44c18ac9-03f3-4078-90eb-95fe12bf520d" ma:termSetId="9920ecbd-8cfa-4785-9258-bfdc0ac275a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bceaae9693549359491628352e5eda9" ma:index="22" nillable="true" ma:taxonomy="true" ma:internalName="abceaae9693549359491628352e5eda9" ma:taxonomyFieldName="Industry" ma:displayName="Industry" ma:default="" ma:fieldId="{abceaae9-6935-4935-9491-628352e5eda9}" ma:taxonomyMulti="true" ma:sspId="44c18ac9-03f3-4078-90eb-95fe12bf520d" ma:termSetId="1eeb302f-0e90-42d7-8e50-b833efcff70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U_x0020_Version" ma:index="24" nillable="true" ma:displayName="RU Version" ma:default="No" ma:format="Dropdown" ma:internalName="RU_x0020_Version">
      <xsd:simpleType>
        <xsd:restriction base="dms:Choice">
          <xsd:enumeration value="Yes"/>
          <xsd:enumeration value="No"/>
        </xsd:restriction>
      </xsd:simpleType>
    </xsd:element>
    <xsd:element name="AppLink" ma:index="25" nillable="true" ma:displayName="App Link" ma:format="Hyperlink" ma:internalName="App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creenshots" ma:index="26" nillable="true" ma:displayName="Screenshots" ma:default="No" ma:format="Dropdown" ma:internalName="Screenshots">
      <xsd:simpleType>
        <xsd:restriction base="dms:Choice">
          <xsd:enumeration value="Yes"/>
          <xsd:enumeration value="No"/>
        </xsd:restriction>
      </xsd:simpleType>
    </xsd:element>
    <xsd:element name="nd40b476ddb94eb4a07a60e82c336f99" ma:index="27" nillable="true" ma:taxonomy="true" ma:internalName="nd40b476ddb94eb4a07a60e82c336f99" ma:taxonomyFieldName="Solutions" ma:displayName="Solutions" ma:default="" ma:fieldId="{7d40b476-ddb9-4eb4-a07a-60e82c336f99}" ma:taxonomyMulti="true" ma:sspId="44c18ac9-03f3-4078-90eb-95fe12bf520d" ma:termSetId="6592a0e1-8fa7-47e5-9de2-e9334b7252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egion" ma:index="29" nillable="true" ma:displayName="Region" ma:format="Dropdown" ma:internalName="Region">
      <xsd:simpleType>
        <xsd:restriction base="dms:Choice">
          <xsd:enumeration value="US"/>
          <xsd:enumeration value="UK"/>
          <xsd:enumeration value="EU"/>
          <xsd:enumeration value="RU"/>
          <xsd:enumeration value="Other"/>
        </xsd:restriction>
      </xsd:simpleType>
    </xsd:element>
    <xsd:element name="bb8b0bd12937412eb22bf34c53c9644a" ma:index="30" nillable="true" ma:taxonomy="true" ma:internalName="bb8b0bd12937412eb22bf34c53c9644a" ma:taxonomyFieldName="Solution_x0028_s_x0029_" ma:displayName="Solution(s)" ma:default="" ma:fieldId="{bb8b0bd1-2937-412e-b22b-f34c53c9644a}" ma:taxonomyMulti="true" ma:sspId="44c18ac9-03f3-4078-90eb-95fe12bf520d" ma:termSetId="13ecaea8-93c9-4369-ac65-bb362571e41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c93d37b1193e4a9b973fb766dd2d887d" ma:index="32" nillable="true" ma:taxonomy="true" ma:internalName="c93d37b1193e4a9b973fb766dd2d887d" ma:taxonomyFieldName="Technology" ma:displayName="Technology" ma:default="" ma:fieldId="{c93d37b1-193e-4a9b-973f-b766dd2d887d}" ma:taxonomyMulti="true" ma:sspId="44c18ac9-03f3-4078-90eb-95fe12bf520d" ma:termSetId="7eedaa59-1b7a-407b-9c59-cbe2ccab350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119f34165814fbbb548231705ba4ba0" ma:index="34" nillable="true" ma:taxonomy="true" ma:internalName="m119f34165814fbbb548231705ba4ba0" ma:taxonomyFieldName="Automation_x0020_tool_x0020_set" ma:displayName="Automation tool set" ma:default="" ma:fieldId="{6119f341-6581-4fbb-b548-231705ba4ba0}" ma:taxonomyMulti="true" ma:sspId="44c18ac9-03f3-4078-90eb-95fe12bf520d" ma:termSetId="5bb0f461-a796-4853-9902-28ffc83973b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7d123591eda4072892d8d0ea5880540" ma:index="36" nillable="true" ma:taxonomy="true" ma:internalName="h7d123591eda4072892d8d0ea5880540" ma:taxonomyFieldName="Domain" ma:displayName="Domain" ma:default="" ma:fieldId="{17d12359-1eda-4072-892d-8d0ea5880540}" ma:taxonomyMulti="true" ma:sspId="44c18ac9-03f3-4078-90eb-95fe12bf520d" ma:termSetId="cb7194ee-55e7-4de3-8ef4-fd150702870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34d542b892d449ba2d3312e120102f7" ma:index="38" nillable="true" ma:taxonomy="true" ma:internalName="g34d542b892d449ba2d3312e120102f7" ma:taxonomyFieldName="QA_x0020_Services" ma:displayName="QA Services" ma:default="" ma:fieldId="{034d542b-892d-449b-a2d3-312e120102f7}" ma:taxonomyMulti="true" ma:sspId="44c18ac9-03f3-4078-90eb-95fe12bf520d" ma:termSetId="ab1b64da-d950-425b-b6e2-f026211dbc4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aterials_x0020_Language" ma:index="40" nillable="true" ma:displayName="Materials Language" ma:internalName="Materials_x0020_Languag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Ru"/>
                    <xsd:enumeration value="EN"/>
                  </xsd:restriction>
                </xsd:simple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d3f06a-8706-434f-b3a3-81ac8d38f2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 xmlns="e0cbedcf-691f-4fbd-bfc6-ce0a65a9ae2a">No</Reference>
    <RU_x0020_Version xmlns="e0cbedcf-691f-4fbd-bfc6-ce0a65a9ae2a">No</RU_x0020_Version>
    <c93d37b1193e4a9b973fb766dd2d887d xmlns="e0cbedcf-691f-4fbd-bfc6-ce0a65a9ae2a">
      <Terms xmlns="http://schemas.microsoft.com/office/infopath/2007/PartnerControls"/>
    </c93d37b1193e4a9b973fb766dd2d887d>
    <Materials_x0020_Language xmlns="e0cbedcf-691f-4fbd-bfc6-ce0a65a9ae2a"/>
    <ibff2b8a789f46dabc75c07298c3fd8a xmlns="e0cbedcf-691f-4fbd-bfc6-ce0a65a9ae2a">
      <Terms xmlns="http://schemas.microsoft.com/office/infopath/2007/PartnerControls"/>
    </ibff2b8a789f46dabc75c07298c3fd8a>
    <TaxCatchAll xmlns="e0cbedcf-691f-4fbd-bfc6-ce0a65a9ae2a"/>
    <h7d123591eda4072892d8d0ea5880540 xmlns="e0cbedcf-691f-4fbd-bfc6-ce0a65a9ae2a">
      <Terms xmlns="http://schemas.microsoft.com/office/infopath/2007/PartnerControls"/>
    </h7d123591eda4072892d8d0ea5880540>
    <KpiDescription xmlns="http://schemas.microsoft.com/sharepoint/v3" xsi:nil="true"/>
    <DocumentSetDescription xmlns="http://schemas.microsoft.com/sharepoint/v3" xsi:nil="true"/>
    <CaseStudy xmlns="e0cbedcf-691f-4fbd-bfc6-ce0a65a9ae2a">Yes</CaseStudy>
    <VersionDate xmlns="e0cbedcf-691f-4fbd-bfc6-ce0a65a9ae2a">2018-03-06T13:02:25+00:00</VersionDate>
    <nd40b476ddb94eb4a07a60e82c336f99 xmlns="e0cbedcf-691f-4fbd-bfc6-ce0a65a9ae2a">
      <Terms xmlns="http://schemas.microsoft.com/office/infopath/2007/PartnerControls"/>
    </nd40b476ddb94eb4a07a60e82c336f99>
    <b5f11ebe823b416782abdb0c2434a3fd xmlns="e0cbedcf-691f-4fbd-bfc6-ce0a65a9ae2a">
      <Terms xmlns="http://schemas.microsoft.com/office/infopath/2007/PartnerControls"/>
    </b5f11ebe823b416782abdb0c2434a3fd>
    <ProjectCard xmlns="e0cbedcf-691f-4fbd-bfc6-ce0a65a9ae2a">
      <Url xsi:nil="true"/>
      <Description xsi:nil="true"/>
    </ProjectCard>
    <g34d542b892d449ba2d3312e120102f7 xmlns="e0cbedcf-691f-4fbd-bfc6-ce0a65a9ae2a">
      <Terms xmlns="http://schemas.microsoft.com/office/infopath/2007/PartnerControls"/>
    </g34d542b892d449ba2d3312e120102f7>
    <abceaae9693549359491628352e5eda9 xmlns="e0cbedcf-691f-4fbd-bfc6-ce0a65a9ae2a">
      <Terms xmlns="http://schemas.microsoft.com/office/infopath/2007/PartnerControls"/>
    </abceaae9693549359491628352e5eda9>
    <bb8b0bd12937412eb22bf34c53c9644a xmlns="e0cbedcf-691f-4fbd-bfc6-ce0a65a9ae2a">
      <Terms xmlns="http://schemas.microsoft.com/office/infopath/2007/PartnerControls"/>
    </bb8b0bd12937412eb22bf34c53c9644a>
    <k9988f1a87044c109f8169390ced837d xmlns="e0cbedcf-691f-4fbd-bfc6-ce0a65a9ae2a">
      <Terms xmlns="http://schemas.microsoft.com/office/infopath/2007/PartnerControls"/>
    </k9988f1a87044c109f8169390ced837d>
    <m119f34165814fbbb548231705ba4ba0 xmlns="e0cbedcf-691f-4fbd-bfc6-ce0a65a9ae2a">
      <Terms xmlns="http://schemas.microsoft.com/office/infopath/2007/PartnerControls"/>
    </m119f34165814fbbb548231705ba4ba0>
    <Region xmlns="e0cbedcf-691f-4fbd-bfc6-ce0a65a9ae2a" xsi:nil="true"/>
    <NDA xmlns="e0cbedcf-691f-4fbd-bfc6-ce0a65a9ae2a">Yes</NDA>
    <AppLink xmlns="e0cbedcf-691f-4fbd-bfc6-ce0a65a9ae2a">
      <Url xsi:nil="true"/>
      <Description xsi:nil="true"/>
    </AppLink>
    <Screenshots xmlns="e0cbedcf-691f-4fbd-bfc6-ce0a65a9ae2a">No</Screenshots>
  </documentManagement>
</p:properties>
</file>

<file path=customXml/itemProps1.xml><?xml version="1.0" encoding="utf-8"?>
<ds:datastoreItem xmlns:ds="http://schemas.openxmlformats.org/officeDocument/2006/customXml" ds:itemID="{B01A576C-2C70-43EE-9194-54EB6FF3E2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0cbedcf-691f-4fbd-bfc6-ce0a65a9ae2a"/>
    <ds:schemaRef ds:uri="f2d3f06a-8706-434f-b3a3-81ac8d38f2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6539DE-6F09-4778-AB4B-7A7C98A3AF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7135A6-ABB4-4CCE-8352-99A8F87A8C99}">
  <ds:schemaRefs>
    <ds:schemaRef ds:uri="http://purl.org/dc/elements/1.1/"/>
    <ds:schemaRef ds:uri="f2d3f06a-8706-434f-b3a3-81ac8d38f2fc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e0cbedcf-691f-4fbd-bfc6-ce0a65a9ae2a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19440</TotalTime>
  <Words>199</Words>
  <Application>Microsoft Office PowerPoint</Application>
  <PresentationFormat>Широкоэкранный</PresentationFormat>
  <Paragraphs>82</Paragraphs>
  <Slides>16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Arial</vt:lpstr>
      <vt:lpstr>Wingdings</vt:lpstr>
      <vt:lpstr>ALS Schlange sans</vt:lpstr>
      <vt:lpstr>Wingdings 2</vt:lpstr>
      <vt:lpstr>Symbol</vt:lpstr>
      <vt:lpstr>Times New Roman</vt:lpstr>
      <vt:lpstr>ALS Schlange sans_a1qa</vt:lpstr>
      <vt:lpstr>Calibri</vt:lpstr>
      <vt:lpstr>A1QA - Шмуц</vt:lpstr>
      <vt:lpstr>A1QA - Белый фон</vt:lpstr>
      <vt:lpstr>Презентация PowerPoint</vt:lpstr>
      <vt:lpstr>Актуальность  выбранной темы</vt:lpstr>
      <vt:lpstr>Функциональность  разрабатываемой  библиотеки</vt:lpstr>
      <vt:lpstr>Технологии и инструменты, применяемые при   разработке библиотеки</vt:lpstr>
      <vt:lpstr>Алгоритм взаимодействия пользователя  с разрабатываемой библиотекой</vt:lpstr>
      <vt:lpstr>Управление библиотекой</vt:lpstr>
      <vt:lpstr>Оценка временных показателей работы библиотеки</vt:lpstr>
      <vt:lpstr>Заключение</vt:lpstr>
      <vt:lpstr>Спасибо за внимание!</vt:lpstr>
      <vt:lpstr>Видеозапись работы библиотеки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nepstor</dc:creator>
  <cp:lastModifiedBy>Kirill Bulyshkin</cp:lastModifiedBy>
  <cp:revision>30</cp:revision>
  <cp:lastPrinted>2018-10-08T15:52:47Z</cp:lastPrinted>
  <dcterms:created xsi:type="dcterms:W3CDTF">2015-11-05T13:01:12Z</dcterms:created>
  <dcterms:modified xsi:type="dcterms:W3CDTF">2022-01-23T22:28:15Z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0x0101002C5A5CB517C5464CAB3EACE3646A977A</vt:lpwstr>
  </property>
  <property fmtid="{D5CDD505-2E9C-101B-9397-08002B2CF9AE}" pid="3" name="Technology">
    <vt:lpwstr/>
  </property>
  <property fmtid="{D5CDD505-2E9C-101B-9397-08002B2CF9AE}" pid="4" name="Client">
    <vt:lpwstr/>
  </property>
  <property fmtid="{D5CDD505-2E9C-101B-9397-08002B2CF9AE}" pid="5" name="QA Services">
    <vt:lpwstr/>
  </property>
  <property fmtid="{D5CDD505-2E9C-101B-9397-08002B2CF9AE}" pid="6" name="Solutions">
    <vt:lpwstr/>
  </property>
  <property fmtid="{D5CDD505-2E9C-101B-9397-08002B2CF9AE}" pid="7" name="Solution(s)">
    <vt:lpwstr/>
  </property>
  <property fmtid="{D5CDD505-2E9C-101B-9397-08002B2CF9AE}" pid="8" name="Industry">
    <vt:lpwstr/>
  </property>
  <property fmtid="{D5CDD505-2E9C-101B-9397-08002B2CF9AE}" pid="9" name="Services">
    <vt:lpwstr/>
  </property>
  <property fmtid="{D5CDD505-2E9C-101B-9397-08002B2CF9AE}" pid="10" name="Domain">
    <vt:lpwstr/>
  </property>
  <property fmtid="{D5CDD505-2E9C-101B-9397-08002B2CF9AE}" pid="11" name="Technologies">
    <vt:lpwstr/>
  </property>
  <property fmtid="{D5CDD505-2E9C-101B-9397-08002B2CF9AE}" pid="12" name="Automation tool set">
    <vt:lpwstr/>
  </property>
</Properties>
</file>